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6496-01C1-4BF3-AFB4-70A4F99E4735}" type="datetimeFigureOut">
              <a:rPr lang="en-US" smtClean="0"/>
              <a:pPr/>
              <a:t>04/09/2021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30F-D599-4DB1-A06B-D4D09231A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6496-01C1-4BF3-AFB4-70A4F99E4735}" type="datetimeFigureOut">
              <a:rPr lang="en-US" smtClean="0"/>
              <a:pPr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30F-D599-4DB1-A06B-D4D09231A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6496-01C1-4BF3-AFB4-70A4F99E4735}" type="datetimeFigureOut">
              <a:rPr lang="en-US" smtClean="0"/>
              <a:pPr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30F-D599-4DB1-A06B-D4D09231A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6496-01C1-4BF3-AFB4-70A4F99E4735}" type="datetimeFigureOut">
              <a:rPr lang="en-US" smtClean="0"/>
              <a:pPr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30F-D599-4DB1-A06B-D4D09231A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6496-01C1-4BF3-AFB4-70A4F99E4735}" type="datetimeFigureOut">
              <a:rPr lang="en-US" smtClean="0"/>
              <a:pPr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30F-D599-4DB1-A06B-D4D09231A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6496-01C1-4BF3-AFB4-70A4F99E4735}" type="datetimeFigureOut">
              <a:rPr lang="en-US" smtClean="0"/>
              <a:pPr/>
              <a:t>04/09/2021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30F-D599-4DB1-A06B-D4D09231A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6496-01C1-4BF3-AFB4-70A4F99E4735}" type="datetimeFigureOut">
              <a:rPr lang="en-US" smtClean="0"/>
              <a:pPr/>
              <a:t>04/09/2021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30F-D599-4DB1-A06B-D4D09231A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6496-01C1-4BF3-AFB4-70A4F99E4735}" type="datetimeFigureOut">
              <a:rPr lang="en-US" smtClean="0"/>
              <a:pPr/>
              <a:t>04/09/2021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30F-D599-4DB1-A06B-D4D09231A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6496-01C1-4BF3-AFB4-70A4F99E4735}" type="datetimeFigureOut">
              <a:rPr lang="en-US" smtClean="0"/>
              <a:pPr/>
              <a:t>04/09/2021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30F-D599-4DB1-A06B-D4D09231A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6496-01C1-4BF3-AFB4-70A4F99E4735}" type="datetimeFigureOut">
              <a:rPr lang="en-US" smtClean="0"/>
              <a:pPr/>
              <a:t>04/09/2021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530F-D599-4DB1-A06B-D4D09231A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6496-01C1-4BF3-AFB4-70A4F99E4735}" type="datetimeFigureOut">
              <a:rPr lang="en-US" smtClean="0"/>
              <a:pPr/>
              <a:t>04/09/2021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C8E530F-D599-4DB1-A06B-D4D09231A3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D06496-01C1-4BF3-AFB4-70A4F99E4735}" type="datetimeFigureOut">
              <a:rPr lang="en-US" smtClean="0"/>
              <a:pPr/>
              <a:t>04/09/2021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8E530F-D599-4DB1-A06B-D4D09231A3F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IN" sz="3600" dirty="0" smtClean="0"/>
              <a:t>ব্রাহ্মী লিপি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bn-I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আলোচক-ড. সুমন মজুমদার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Placeholder 4" descr="5177FLjhthL._SX353_BO1,204,203,200_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9724" b="19724"/>
          <a:stretch>
            <a:fillRect/>
          </a:stretch>
        </p:blipFill>
        <p:spPr>
          <a:xfrm rot="420000">
            <a:off x="3029598" y="1065420"/>
            <a:ext cx="5430148" cy="4139847"/>
          </a:xfrm>
        </p:spPr>
      </p:pic>
      <p:sp>
        <p:nvSpPr>
          <p:cNvPr id="7" name="TextBox 6"/>
          <p:cNvSpPr txBox="1"/>
          <p:nvPr/>
        </p:nvSpPr>
        <p:spPr>
          <a:xfrm>
            <a:off x="0" y="50292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1200" dirty="0" smtClean="0">
                <a:solidFill>
                  <a:schemeClr val="accent1">
                    <a:lumMod val="75000"/>
                  </a:schemeClr>
                </a:solidFill>
              </a:rPr>
              <a:t>সংস্কৃত বিভাগ</a:t>
            </a:r>
          </a:p>
          <a:p>
            <a:r>
              <a:rPr lang="bn-IN" sz="1200" dirty="0" smtClean="0">
                <a:solidFill>
                  <a:schemeClr val="accent1">
                    <a:lumMod val="75000"/>
                  </a:schemeClr>
                </a:solidFill>
              </a:rPr>
              <a:t>আসাননগর মদন মোহন তর্কালঙ্কার কলেজ</a:t>
            </a:r>
          </a:p>
          <a:p>
            <a:r>
              <a:rPr lang="bn-IN" sz="1200" dirty="0" smtClean="0">
                <a:solidFill>
                  <a:schemeClr val="accent1">
                    <a:lumMod val="75000"/>
                  </a:schemeClr>
                </a:solidFill>
              </a:rPr>
              <a:t>আসাননগর, নদীয়া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bn-IN" u="sng" dirty="0" smtClean="0"/>
              <a:t>ব্রাহ্মী লিপি</a:t>
            </a:r>
            <a:r>
              <a:rPr smtClean="0"/>
              <a:t/>
            </a:r>
            <a:br>
              <a:rPr smtClean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n-IN" dirty="0" smtClean="0"/>
              <a:t>ভারতের বেশিরভাগ ভাষা (দ্রাবিড় এবং ইন্দো-আর্য) স্ক্রিপ্টের উপর ভিত্তি করে প্রাচীন ব্রাহ্মী লিপি থেকে গডে ওঠে</a:t>
            </a:r>
            <a:r>
              <a:rPr lang="hi-IN" dirty="0" smtClean="0"/>
              <a:t>। </a:t>
            </a:r>
            <a:r>
              <a:rPr lang="bn-IN" dirty="0" smtClean="0"/>
              <a:t>ব্রাহ্মী একটি সিলেবিক ভাষা।খ্রিস্টপূর্ব তৃতীয় বা চতুর্থ শতাব্দী  ব্রাহ্মী লিপির সময়কাল</a:t>
            </a:r>
            <a:r>
              <a:rPr lang="hi-IN" dirty="0" smtClean="0"/>
              <a:t>।</a:t>
            </a:r>
            <a:r>
              <a:rPr lang="bn-IN" dirty="0" smtClean="0"/>
              <a:t>ব্রাহ্মী লিপির অক্ষরগুলির মধ্যে রয়েছে জ্যামিতিক নকশা যেমন বৃত্ত</a:t>
            </a:r>
            <a:r>
              <a:rPr lang="en-US" dirty="0" smtClean="0"/>
              <a:t>,</a:t>
            </a:r>
            <a:r>
              <a:rPr lang="bn-IN" dirty="0" smtClean="0"/>
              <a:t>ক্রস</a:t>
            </a:r>
            <a:r>
              <a:rPr lang="en-US" dirty="0" smtClean="0"/>
              <a:t>, </a:t>
            </a:r>
            <a:r>
              <a:rPr lang="bn-IN" dirty="0" smtClean="0"/>
              <a:t>বর্গ এবং ত্রিভুজ।</a:t>
            </a:r>
            <a:r>
              <a:rPr lang="sa-IN" dirty="0" smtClean="0"/>
              <a:t>।</a:t>
            </a:r>
            <a:r>
              <a:rPr lang="bn-IN" dirty="0" smtClean="0"/>
              <a:t>ব্রাহ্মী লিপির পাঠোদ্ধার করেন প্রত্নতত্ত্ববিদ জেমস্-প্রিন্সেপ 1837 খ্রীষ্টাব্দে।এই লিপিকে সমস্ত </a:t>
            </a:r>
            <a:r>
              <a:rPr lang="bn-IN" dirty="0" smtClean="0"/>
              <a:t>লিপির </a:t>
            </a:r>
            <a:r>
              <a:rPr lang="bn-IN" dirty="0" smtClean="0"/>
              <a:t>জননী বলা হয়। ব্রাহ্মীলিপির প্রথম নিদর্শন পাওয়া যায় খ্রী. পূ. তৃতীয় শতকের সম্রাট অশোকের অভিলেখগুলিতে।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716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2000" dirty="0" smtClean="0"/>
              <a:t>  </a:t>
            </a:r>
            <a:r>
              <a:rPr lang="bn-IN" sz="2800" b="1" u="sng" dirty="0" smtClean="0">
                <a:solidFill>
                  <a:schemeClr val="accent4">
                    <a:lumMod val="50000"/>
                  </a:schemeClr>
                </a:solidFill>
              </a:rPr>
              <a:t>উপক্রমণিকা</a:t>
            </a:r>
            <a:endParaRPr lang="en-US" sz="2800" b="1" u="sng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n-IN" b="1" dirty="0" smtClean="0"/>
              <a:t>ব্রাহ্মীবর্ণমালা</a:t>
            </a:r>
            <a:r>
              <a:rPr smtClean="0"/>
              <a:t/>
            </a:r>
            <a:br>
              <a:rPr smtClean="0"/>
            </a:br>
            <a:endParaRPr lang="en-US" dirty="0"/>
          </a:p>
        </p:txBody>
      </p:sp>
      <p:pic>
        <p:nvPicPr>
          <p:cNvPr id="27650" name="Picture 2" descr="C:\Users\Suman\Desktop\brahmi scripts.jpe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671915" y="1935163"/>
            <a:ext cx="3800170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n-IN" dirty="0" smtClean="0"/>
              <a:t>ব্রাহ্মীলিপির বৈশিষ্ট্য­</a:t>
            </a:r>
            <a:r>
              <a:rPr smtClean="0"/>
              <a:t/>
            </a:r>
            <a:br>
              <a:rPr smtClean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 smtClean="0"/>
              <a:t>1. ব্রাহ্মীলিপি বাম দিক থেকে ডানদিক লেখা হয়</a:t>
            </a:r>
            <a:r>
              <a:rPr lang="sa-IN" dirty="0" smtClean="0"/>
              <a:t>।</a:t>
            </a: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>2. এই লিপিতে 64টি চিহ্ন আছে</a:t>
            </a:r>
            <a:r>
              <a:rPr lang="sa-IN" dirty="0" smtClean="0"/>
              <a:t>।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bn-IN" dirty="0" smtClean="0"/>
              <a:t>3. হ্রস্ব ও দীর্ঘমাত্রার প্রয়োগ আছে</a:t>
            </a:r>
            <a:r>
              <a:rPr lang="sa-IN" dirty="0" smtClean="0"/>
              <a:t>।</a:t>
            </a:r>
            <a:endParaRPr lang="en-US" dirty="0" smtClean="0"/>
          </a:p>
          <a:p>
            <a:r>
              <a:rPr lang="bn-IN" dirty="0" smtClean="0"/>
              <a:t>4. স্বরবর্ণের সংখ্যা 9 ওব্যাঞ্জনবর্ণের সংখ্যা 35টি</a:t>
            </a:r>
            <a:r>
              <a:rPr lang="sa-IN" dirty="0" smtClean="0"/>
              <a:t>।</a:t>
            </a:r>
            <a:endParaRPr lang="en-US" dirty="0" smtClean="0"/>
          </a:p>
          <a:p>
            <a:r>
              <a:rPr lang="bn-IN" dirty="0" smtClean="0"/>
              <a:t>5. ব্রাহ্মীলিপিতে অনুস্বর, অনুনাসিক ও বিসর্গের প্রয়োগ আছে</a:t>
            </a:r>
            <a:r>
              <a:rPr lang="sa-IN" dirty="0" smtClean="0"/>
              <a:t>।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15400" cy="6172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bn-IN" dirty="0" smtClean="0"/>
              <a:t> </a:t>
            </a:r>
            <a:r>
              <a:rPr lang="bn-IN" sz="3600" dirty="0" smtClean="0">
                <a:solidFill>
                  <a:schemeClr val="accent1">
                    <a:lumMod val="50000"/>
                  </a:schemeClr>
                </a:solidFill>
              </a:rPr>
              <a:t>ব্রাহ্মীলিপির বিবর্তনের ইতিহাসঃ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bn-IN" dirty="0" smtClean="0"/>
          </a:p>
          <a:p>
            <a:r>
              <a:rPr lang="bn-IN" sz="2000" dirty="0" smtClean="0"/>
              <a:t>1.মৌর্যকালীন </a:t>
            </a:r>
            <a:r>
              <a:rPr lang="bn-IN" sz="2000" dirty="0"/>
              <a:t>ব্রাহ্মী বা আদি ব্রাহ্মী- 500</a:t>
            </a:r>
            <a:r>
              <a:rPr lang="en-US" sz="2000" dirty="0"/>
              <a:t>BCE-</a:t>
            </a:r>
            <a:r>
              <a:rPr lang="bn-IN" sz="2000" dirty="0"/>
              <a:t>300</a:t>
            </a:r>
            <a:r>
              <a:rPr lang="en-US" sz="2000" dirty="0"/>
              <a:t> BCE</a:t>
            </a:r>
          </a:p>
          <a:p>
            <a:r>
              <a:rPr lang="en-US" sz="2000" dirty="0"/>
              <a:t>       </a:t>
            </a:r>
            <a:r>
              <a:rPr lang="en-US" sz="2000" dirty="0" smtClean="0"/>
              <a:t>2</a:t>
            </a:r>
            <a:r>
              <a:rPr lang="en-US" sz="2000" dirty="0"/>
              <a:t>. </a:t>
            </a:r>
            <a:r>
              <a:rPr lang="bn-IN" sz="2000" dirty="0"/>
              <a:t>মধ্যব্রাহ্মী বা শুঙ্গ ও কুষাণ ব্রাহ্মী- 200</a:t>
            </a:r>
            <a:r>
              <a:rPr lang="en-US" sz="2000" dirty="0"/>
              <a:t>BCE</a:t>
            </a:r>
            <a:r>
              <a:rPr lang="bn-IN" sz="2000" dirty="0"/>
              <a:t>-100</a:t>
            </a:r>
            <a:r>
              <a:rPr lang="en-US" sz="2000" dirty="0"/>
              <a:t>CE</a:t>
            </a:r>
          </a:p>
          <a:p>
            <a:r>
              <a:rPr lang="en-US" sz="2000" dirty="0"/>
              <a:t>       </a:t>
            </a:r>
            <a:r>
              <a:rPr lang="en-US" sz="2000" dirty="0" smtClean="0"/>
              <a:t>3</a:t>
            </a:r>
            <a:r>
              <a:rPr lang="en-US" sz="2000" dirty="0"/>
              <a:t>.</a:t>
            </a:r>
            <a:r>
              <a:rPr lang="bn-IN" sz="2000" dirty="0"/>
              <a:t> উত্তরব্রাহ্মী বা গুপ্তব্রাহ্মী- 300</a:t>
            </a:r>
            <a:r>
              <a:rPr lang="en-US" sz="2000" dirty="0"/>
              <a:t>CE</a:t>
            </a:r>
            <a:r>
              <a:rPr lang="bn-IN" sz="2000" dirty="0"/>
              <a:t>-500</a:t>
            </a:r>
            <a:r>
              <a:rPr lang="en-US" sz="2000" dirty="0"/>
              <a:t>CE/</a:t>
            </a:r>
            <a:r>
              <a:rPr lang="bn-IN" sz="2000" dirty="0"/>
              <a:t>600</a:t>
            </a:r>
            <a:r>
              <a:rPr lang="en-US" sz="2000" dirty="0"/>
              <a:t>CE</a:t>
            </a:r>
            <a:r>
              <a:rPr lang="bn-IN" sz="2000" dirty="0"/>
              <a:t> </a:t>
            </a:r>
            <a:endParaRPr lang="en-US" sz="2000" dirty="0"/>
          </a:p>
          <a:p>
            <a:r>
              <a:rPr lang="en-US" sz="2000" dirty="0"/>
              <a:t>                          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*</a:t>
            </a:r>
            <a:r>
              <a:rPr lang="bn-IN" sz="2000" dirty="0" smtClean="0"/>
              <a:t>গুপ্তব্রাহ্মীর </a:t>
            </a:r>
            <a:r>
              <a:rPr lang="bn-IN" sz="2000" dirty="0"/>
              <a:t>রূপান্তরিতরূপ সিদ্ধমাতৃকা লিপি- 700</a:t>
            </a:r>
            <a:r>
              <a:rPr lang="en-US" sz="2000" dirty="0"/>
              <a:t>CE</a:t>
            </a:r>
            <a:r>
              <a:rPr lang="bn-IN" sz="2000" dirty="0"/>
              <a:t>-900</a:t>
            </a:r>
            <a:r>
              <a:rPr lang="en-US" sz="2000" dirty="0" smtClean="0"/>
              <a:t>CE. </a:t>
            </a:r>
            <a:endParaRPr lang="en-US" sz="2000" dirty="0"/>
          </a:p>
          <a:p>
            <a:r>
              <a:rPr lang="bn-IN" sz="2000" dirty="0"/>
              <a:t> </a:t>
            </a:r>
            <a:r>
              <a:rPr lang="en-US" sz="2000" dirty="0" smtClean="0"/>
              <a:t> *</a:t>
            </a:r>
            <a:r>
              <a:rPr lang="bn-IN" sz="2000" dirty="0" smtClean="0"/>
              <a:t>সিদ্ধমাতৃকা </a:t>
            </a:r>
            <a:r>
              <a:rPr lang="bn-IN" sz="2000" dirty="0"/>
              <a:t>লিপির রূপান্তরিতরূপ </a:t>
            </a:r>
            <a:r>
              <a:rPr lang="bn-IN" sz="2000" b="1" dirty="0" smtClean="0"/>
              <a:t>কুটিললিপি</a:t>
            </a:r>
            <a:r>
              <a:rPr lang="en-US" sz="2000" dirty="0" smtClean="0"/>
              <a:t> </a:t>
            </a:r>
            <a:r>
              <a:rPr lang="sa-IN" sz="2000" dirty="0" smtClean="0"/>
              <a:t>।</a:t>
            </a:r>
            <a:r>
              <a:rPr lang="en-US" sz="2000" dirty="0" smtClean="0"/>
              <a:t>                         </a:t>
            </a:r>
            <a:endParaRPr lang="en-US" sz="2000" dirty="0"/>
          </a:p>
          <a:p>
            <a:r>
              <a:rPr lang="en-US" sz="2000" dirty="0" smtClean="0"/>
              <a:t>                                                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                         </a:t>
            </a:r>
            <a:r>
              <a:rPr lang="bn-IN" sz="2000" dirty="0" smtClean="0"/>
              <a:t>উত্তর-পশ্চিম</a:t>
            </a:r>
            <a:r>
              <a:rPr lang="en-US" sz="2000" dirty="0" smtClean="0"/>
              <a:t>      </a:t>
            </a:r>
            <a:r>
              <a:rPr lang="bn-IN" sz="2000" dirty="0" smtClean="0"/>
              <a:t> পশ্চিম</a:t>
            </a:r>
            <a:r>
              <a:rPr lang="en-US" sz="2000" dirty="0" smtClean="0"/>
              <a:t>     </a:t>
            </a:r>
            <a:r>
              <a:rPr lang="bn-IN" sz="2000" dirty="0" smtClean="0"/>
              <a:t>পূর্ব</a:t>
            </a:r>
            <a:r>
              <a:rPr lang="en-US" sz="2000" dirty="0" smtClean="0"/>
              <a:t>                                                                                                            </a:t>
            </a:r>
            <a:endParaRPr lang="en-US" sz="2000" dirty="0"/>
          </a:p>
          <a:p>
            <a:r>
              <a:rPr lang="en-US" sz="2000" dirty="0"/>
              <a:t>       </a:t>
            </a:r>
            <a:r>
              <a:rPr lang="en-US" sz="2000" dirty="0" smtClean="0"/>
              <a:t> </a:t>
            </a:r>
          </a:p>
          <a:p>
            <a:endParaRPr lang="en-US" sz="2000" dirty="0"/>
          </a:p>
          <a:p>
            <a:r>
              <a:rPr lang="en-US" sz="2000" dirty="0" smtClean="0"/>
              <a:t>     1</a:t>
            </a:r>
            <a:r>
              <a:rPr lang="en-US" sz="2000" dirty="0"/>
              <a:t>. </a:t>
            </a:r>
            <a:r>
              <a:rPr lang="bn-IN" sz="2000" dirty="0"/>
              <a:t>উত্তর-পশ্চিমঃ গুরুমুখী লিপি- পাঞ্জাব (গ্রন্থসাহেব)</a:t>
            </a:r>
            <a:endParaRPr lang="en-US" sz="2000" dirty="0"/>
          </a:p>
          <a:p>
            <a:r>
              <a:rPr lang="bn-IN" sz="2000" dirty="0"/>
              <a:t>      </a:t>
            </a:r>
            <a:r>
              <a:rPr lang="en-US" sz="2000" dirty="0" smtClean="0"/>
              <a:t>                      </a:t>
            </a:r>
            <a:r>
              <a:rPr lang="bn-IN" sz="2000" dirty="0" smtClean="0"/>
              <a:t>সারদা লিপি-আফগানস্থান</a:t>
            </a:r>
            <a:r>
              <a:rPr lang="bn-IN" sz="2000" dirty="0"/>
              <a:t>, কাশ্মীর,</a:t>
            </a:r>
            <a:endParaRPr lang="en-US" sz="2000" dirty="0"/>
          </a:p>
          <a:p>
            <a:r>
              <a:rPr lang="bn-IN" sz="2000" dirty="0"/>
              <a:t>               </a:t>
            </a:r>
            <a:r>
              <a:rPr lang="en-US" sz="2000" dirty="0" smtClean="0"/>
              <a:t>                </a:t>
            </a:r>
            <a:r>
              <a:rPr lang="bn-IN" sz="2000" dirty="0" smtClean="0"/>
              <a:t> </a:t>
            </a:r>
            <a:r>
              <a:rPr lang="en-US" sz="2000" dirty="0" smtClean="0"/>
              <a:t>   </a:t>
            </a:r>
            <a:r>
              <a:rPr lang="bn-IN" sz="2000" dirty="0" smtClean="0"/>
              <a:t>হিমাচলপ্রদেশ </a:t>
            </a:r>
            <a:r>
              <a:rPr lang="en-US" sz="2000" dirty="0"/>
              <a:t>(</a:t>
            </a:r>
            <a:r>
              <a:rPr lang="bn-IN" sz="2000" dirty="0"/>
              <a:t>900</a:t>
            </a:r>
            <a:r>
              <a:rPr lang="en-US" sz="2000" dirty="0"/>
              <a:t>CE</a:t>
            </a:r>
            <a:r>
              <a:rPr lang="bn-IN" sz="2000" dirty="0"/>
              <a:t>-1100</a:t>
            </a:r>
            <a:r>
              <a:rPr lang="en-US" sz="2000" dirty="0"/>
              <a:t>CE</a:t>
            </a:r>
            <a:r>
              <a:rPr lang="bn-IN" sz="2000" dirty="0"/>
              <a:t>)</a:t>
            </a:r>
            <a:endParaRPr lang="en-US" sz="2000" dirty="0"/>
          </a:p>
          <a:p>
            <a:endParaRPr lang="en-US" sz="3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733800" y="4038600"/>
            <a:ext cx="2362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3582194" y="41902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5220494" y="41521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5982494" y="41521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4534694" y="39235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ব্রাহ্মীলিপির বিবর্তনের ইতিহাসঃ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2.</a:t>
            </a:r>
            <a:r>
              <a:rPr lang="bn-IN" dirty="0" smtClean="0"/>
              <a:t>পশ্চিমী বিবর্তনঃ </a:t>
            </a:r>
            <a:endParaRPr lang="bn-IN" dirty="0" smtClean="0"/>
          </a:p>
          <a:p>
            <a:r>
              <a:rPr lang="bn-IN" dirty="0" smtClean="0"/>
              <a:t> </a:t>
            </a:r>
            <a:r>
              <a:rPr lang="bn-IN" dirty="0" smtClean="0"/>
              <a:t>   </a:t>
            </a:r>
            <a:r>
              <a:rPr lang="bn-IN" dirty="0" smtClean="0"/>
              <a:t>নন্দিনাগরী(900</a:t>
            </a:r>
            <a:r>
              <a:rPr lang="en-US" dirty="0" smtClean="0"/>
              <a:t>CE</a:t>
            </a:r>
            <a:r>
              <a:rPr lang="bn-IN" dirty="0" smtClean="0"/>
              <a:t>-1100</a:t>
            </a:r>
            <a:r>
              <a:rPr lang="en-US" dirty="0" smtClean="0"/>
              <a:t>CE</a:t>
            </a:r>
            <a:r>
              <a:rPr lang="bn-IN" dirty="0" smtClean="0"/>
              <a:t>)</a:t>
            </a:r>
            <a:r>
              <a:rPr lang="bn-IN" dirty="0" smtClean="0"/>
              <a:t>   </a:t>
            </a:r>
            <a:r>
              <a:rPr lang="bn-IN" dirty="0" smtClean="0"/>
              <a:t>জৈননাগরী(1100</a:t>
            </a:r>
            <a:r>
              <a:rPr lang="en-US" dirty="0" smtClean="0"/>
              <a:t>CE</a:t>
            </a:r>
            <a:r>
              <a:rPr lang="bn-IN" dirty="0" smtClean="0"/>
              <a:t>-1300</a:t>
            </a:r>
            <a:r>
              <a:rPr lang="en-US" dirty="0" smtClean="0"/>
              <a:t>CE</a:t>
            </a:r>
            <a:r>
              <a:rPr lang="bn-IN" dirty="0" smtClean="0"/>
              <a:t>)</a:t>
            </a:r>
            <a:r>
              <a:rPr lang="bn-IN" dirty="0" smtClean="0"/>
              <a:t>         </a:t>
            </a:r>
            <a:r>
              <a:rPr lang="bn-IN" dirty="0" smtClean="0"/>
              <a:t>প্রাচীন </a:t>
            </a:r>
            <a:r>
              <a:rPr lang="bn-IN" dirty="0" smtClean="0"/>
              <a:t>দেবনাগরী(1300</a:t>
            </a:r>
            <a:r>
              <a:rPr lang="en-US" dirty="0" smtClean="0"/>
              <a:t>CE</a:t>
            </a:r>
            <a:r>
              <a:rPr lang="bn-IN" dirty="0" smtClean="0"/>
              <a:t>-1600</a:t>
            </a:r>
            <a:r>
              <a:rPr lang="en-US" dirty="0" smtClean="0"/>
              <a:t>CE</a:t>
            </a:r>
            <a:r>
              <a:rPr lang="bn-IN" dirty="0" smtClean="0"/>
              <a:t>)  </a:t>
            </a:r>
            <a:r>
              <a:rPr lang="bn-IN" dirty="0" smtClean="0"/>
              <a:t> দেবনাগরী </a:t>
            </a:r>
            <a:r>
              <a:rPr lang="bn-IN" dirty="0" smtClean="0"/>
              <a:t>(1600</a:t>
            </a:r>
            <a:r>
              <a:rPr lang="en-US" dirty="0" smtClean="0"/>
              <a:t>CE</a:t>
            </a:r>
            <a:r>
              <a:rPr lang="bn-IN" dirty="0" smtClean="0"/>
              <a:t>-.....)  </a:t>
            </a:r>
            <a:endParaRPr lang="en-US" dirty="0" smtClean="0"/>
          </a:p>
          <a:p>
            <a:endParaRPr lang="bn-IN" dirty="0" smtClean="0"/>
          </a:p>
          <a:p>
            <a:r>
              <a:rPr lang="bn-IN" dirty="0" smtClean="0"/>
              <a:t> 3.পূর্বী বিবর্তনঃ</a:t>
            </a:r>
            <a:endParaRPr lang="en-US" dirty="0" smtClean="0"/>
          </a:p>
          <a:p>
            <a:r>
              <a:rPr lang="bn-IN" dirty="0" smtClean="0"/>
              <a:t>      </a:t>
            </a:r>
          </a:p>
          <a:p>
            <a:r>
              <a:rPr lang="bn-IN" dirty="0" smtClean="0"/>
              <a:t> </a:t>
            </a:r>
            <a:r>
              <a:rPr lang="bn-IN" dirty="0" smtClean="0"/>
              <a:t>      </a:t>
            </a:r>
            <a:r>
              <a:rPr lang="bn-IN" dirty="0" smtClean="0"/>
              <a:t> </a:t>
            </a:r>
          </a:p>
          <a:p>
            <a:endParaRPr lang="bn-IN" dirty="0" smtClean="0"/>
          </a:p>
          <a:p>
            <a:r>
              <a:rPr lang="bn-IN" dirty="0" smtClean="0"/>
              <a:t>    নেপাল              অঙ্গ-বঙ্গ-কলিঙ্গ-প্রাকজ্যোতিষ</a:t>
            </a:r>
            <a:endParaRPr lang="en-US" dirty="0" smtClean="0"/>
          </a:p>
          <a:p>
            <a:r>
              <a:rPr lang="bn-IN" dirty="0" smtClean="0"/>
              <a:t> </a:t>
            </a:r>
            <a:endParaRPr lang="en-US" dirty="0" smtClean="0"/>
          </a:p>
          <a:p>
            <a:r>
              <a:rPr lang="en-US" dirty="0" smtClean="0"/>
              <a:t>1.</a:t>
            </a:r>
            <a:r>
              <a:rPr lang="bn-IN" dirty="0" smtClean="0"/>
              <a:t>নেওয়ারী(900</a:t>
            </a:r>
            <a:r>
              <a:rPr lang="en-US" dirty="0" smtClean="0"/>
              <a:t>CE</a:t>
            </a:r>
            <a:r>
              <a:rPr lang="bn-IN" dirty="0" smtClean="0"/>
              <a:t>-1300</a:t>
            </a:r>
            <a:r>
              <a:rPr lang="en-US" dirty="0" smtClean="0"/>
              <a:t>CE</a:t>
            </a:r>
            <a:r>
              <a:rPr lang="bn-IN" dirty="0" smtClean="0"/>
              <a:t>) </a:t>
            </a:r>
            <a:r>
              <a:rPr lang="bn-IN" dirty="0" smtClean="0"/>
              <a:t> গৌডী </a:t>
            </a:r>
            <a:r>
              <a:rPr lang="bn-IN" dirty="0" smtClean="0"/>
              <a:t>লিপি(900</a:t>
            </a:r>
            <a:r>
              <a:rPr lang="en-US" dirty="0" smtClean="0"/>
              <a:t>CE</a:t>
            </a:r>
            <a:r>
              <a:rPr lang="bn-IN" dirty="0" smtClean="0"/>
              <a:t>-1300</a:t>
            </a:r>
            <a:r>
              <a:rPr lang="en-US" dirty="0" smtClean="0"/>
              <a:t>CE</a:t>
            </a:r>
            <a:r>
              <a:rPr lang="bn-IN" dirty="0" smtClean="0"/>
              <a:t>)</a:t>
            </a:r>
            <a:endParaRPr lang="en-US" dirty="0" smtClean="0"/>
          </a:p>
          <a:p>
            <a:r>
              <a:rPr lang="en-US" dirty="0" smtClean="0"/>
              <a:t>2.</a:t>
            </a:r>
            <a:r>
              <a:rPr lang="bn-IN" dirty="0" smtClean="0"/>
              <a:t>রঞ্জনা </a:t>
            </a:r>
            <a:r>
              <a:rPr lang="bn-IN" b="1" dirty="0" smtClean="0"/>
              <a:t>                    </a:t>
            </a:r>
            <a:r>
              <a:rPr lang="en-US" b="1" dirty="0" smtClean="0"/>
              <a:t>           </a:t>
            </a:r>
            <a:r>
              <a:rPr lang="bn-IN" b="1" dirty="0" smtClean="0"/>
              <a:t>   </a:t>
            </a:r>
            <a:r>
              <a:rPr lang="bn-IN" dirty="0" smtClean="0"/>
              <a:t>মধ্যযুগীয় </a:t>
            </a:r>
            <a:r>
              <a:rPr lang="bn-IN" dirty="0" smtClean="0"/>
              <a:t>বাংলা (1300</a:t>
            </a:r>
            <a:r>
              <a:rPr lang="en-US" dirty="0" smtClean="0"/>
              <a:t>CE</a:t>
            </a:r>
            <a:r>
              <a:rPr lang="bn-IN" dirty="0" smtClean="0"/>
              <a:t>-1600</a:t>
            </a:r>
            <a:r>
              <a:rPr lang="en-US" dirty="0" smtClean="0"/>
              <a:t>CE</a:t>
            </a:r>
            <a:r>
              <a:rPr lang="bn-IN" dirty="0" smtClean="0"/>
              <a:t>)</a:t>
            </a:r>
            <a:endParaRPr lang="en-US" dirty="0" smtClean="0"/>
          </a:p>
          <a:p>
            <a:r>
              <a:rPr lang="en-US" dirty="0" smtClean="0"/>
              <a:t>                                                    </a:t>
            </a:r>
            <a:r>
              <a:rPr lang="bn-IN" dirty="0" smtClean="0"/>
              <a:t> আধুনিক </a:t>
            </a:r>
            <a:r>
              <a:rPr lang="bn-IN" dirty="0" smtClean="0"/>
              <a:t>বাংলা (1600</a:t>
            </a:r>
            <a:r>
              <a:rPr lang="en-US" dirty="0" smtClean="0"/>
              <a:t>CE</a:t>
            </a:r>
            <a:r>
              <a:rPr lang="bn-IN" dirty="0" smtClean="0"/>
              <a:t>-....)        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752600" y="3733800"/>
            <a:ext cx="403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1639094" y="39235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2134394" y="3656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5639594" y="3885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>
            <a:off x="5867400" y="2057400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572000" y="2362200"/>
            <a:ext cx="381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8153400" y="2362200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4724400" y="2667000"/>
            <a:ext cx="3048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5600700" y="4686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467600" y="50292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8153400" y="5334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2209800"/>
            <a:ext cx="381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solidFill>
                  <a:schemeClr val="tx2"/>
                </a:solidFill>
              </a:rPr>
              <a:t>ধন্যবাদ</a:t>
            </a:r>
            <a:endParaRPr lang="en-US" sz="6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273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ব্রাহ্মী লিপি</vt:lpstr>
      <vt:lpstr>ব্রাহ্মী লিপি </vt:lpstr>
      <vt:lpstr>ব্রাহ্মীবর্ণমালা </vt:lpstr>
      <vt:lpstr>ব্রাহ্মীলিপির বৈশিষ্ট্য­ </vt:lpstr>
      <vt:lpstr>     </vt:lpstr>
      <vt:lpstr>ব্রাহ্মীলিপির বিবর্তনের ইতিহাসঃ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SUMAN MAZUMDER</dc:title>
  <dc:creator>Suman</dc:creator>
  <cp:lastModifiedBy>Suman</cp:lastModifiedBy>
  <cp:revision>18</cp:revision>
  <dcterms:created xsi:type="dcterms:W3CDTF">2021-09-03T18:40:01Z</dcterms:created>
  <dcterms:modified xsi:type="dcterms:W3CDTF">2021-09-04T17:00:56Z</dcterms:modified>
</cp:coreProperties>
</file>